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pl-PL" smtClean="0"/>
              <a:t>Kliknij, aby edytować styl</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15" name="Date Placeholder 14"/>
          <p:cNvSpPr>
            <a:spLocks noGrp="1"/>
          </p:cNvSpPr>
          <p:nvPr>
            <p:ph type="dt" sz="half" idx="10"/>
          </p:nvPr>
        </p:nvSpPr>
        <p:spPr/>
        <p:txBody>
          <a:bodyPr/>
          <a:lstStyle/>
          <a:p>
            <a:fld id="{7358E383-5434-4FEA-B415-B460CCAE6144}" type="datetimeFigureOut">
              <a:rPr lang="pl-PL" smtClean="0"/>
              <a:t>05.07.2020</a:t>
            </a:fld>
            <a:endParaRPr lang="pl-PL"/>
          </a:p>
        </p:txBody>
      </p:sp>
      <p:sp>
        <p:nvSpPr>
          <p:cNvPr id="16" name="Slide Number Placeholder 15"/>
          <p:cNvSpPr>
            <a:spLocks noGrp="1"/>
          </p:cNvSpPr>
          <p:nvPr>
            <p:ph type="sldNum" sz="quarter" idx="11"/>
          </p:nvPr>
        </p:nvSpPr>
        <p:spPr/>
        <p:txBody>
          <a:bodyPr/>
          <a:lstStyle/>
          <a:p>
            <a:fld id="{93840CF8-827A-49F0-A463-AC90287B70B6}" type="slidenum">
              <a:rPr lang="pl-PL" smtClean="0"/>
              <a:t>‹#›</a:t>
            </a:fld>
            <a:endParaRPr lang="pl-PL"/>
          </a:p>
        </p:txBody>
      </p:sp>
      <p:sp>
        <p:nvSpPr>
          <p:cNvPr id="17" name="Footer Placeholder 16"/>
          <p:cNvSpPr>
            <a:spLocks noGrp="1"/>
          </p:cNvSpPr>
          <p:nvPr>
            <p:ph type="ftr" sz="quarter" idx="12"/>
          </p:nvPr>
        </p:nvSpPr>
        <p:spPr/>
        <p:txBody>
          <a:bodyPr/>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7358E383-5434-4FEA-B415-B460CCAE6144}" type="datetimeFigureOut">
              <a:rPr lang="pl-PL" smtClean="0"/>
              <a:t>05.07.2020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3840CF8-827A-49F0-A463-AC90287B70B6}"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7358E383-5434-4FEA-B415-B460CCAE6144}" type="datetimeFigureOut">
              <a:rPr lang="pl-PL" smtClean="0"/>
              <a:t>05.07.2020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3840CF8-827A-49F0-A463-AC90287B70B6}"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3" name="Title 12"/>
          <p:cNvSpPr>
            <a:spLocks noGrp="1"/>
          </p:cNvSpPr>
          <p:nvPr>
            <p:ph type="title"/>
          </p:nvPr>
        </p:nvSpPr>
        <p:spPr/>
        <p:txBody>
          <a:bodyPr/>
          <a:lstStyle/>
          <a:p>
            <a:r>
              <a:rPr lang="pl-PL" smtClean="0"/>
              <a:t>Kliknij, aby edytować styl</a:t>
            </a:r>
            <a:endParaRPr lang="en-US"/>
          </a:p>
        </p:txBody>
      </p:sp>
      <p:sp>
        <p:nvSpPr>
          <p:cNvPr id="14" name="Date Placeholder 13"/>
          <p:cNvSpPr>
            <a:spLocks noGrp="1"/>
          </p:cNvSpPr>
          <p:nvPr>
            <p:ph type="dt" sz="half" idx="10"/>
          </p:nvPr>
        </p:nvSpPr>
        <p:spPr/>
        <p:txBody>
          <a:bodyPr/>
          <a:lstStyle/>
          <a:p>
            <a:fld id="{7358E383-5434-4FEA-B415-B460CCAE6144}" type="datetimeFigureOut">
              <a:rPr lang="pl-PL" smtClean="0"/>
              <a:t>05.07.2020</a:t>
            </a:fld>
            <a:endParaRPr lang="pl-PL"/>
          </a:p>
        </p:txBody>
      </p:sp>
      <p:sp>
        <p:nvSpPr>
          <p:cNvPr id="15" name="Slide Number Placeholder 14"/>
          <p:cNvSpPr>
            <a:spLocks noGrp="1"/>
          </p:cNvSpPr>
          <p:nvPr>
            <p:ph type="sldNum" sz="quarter" idx="11"/>
          </p:nvPr>
        </p:nvSpPr>
        <p:spPr/>
        <p:txBody>
          <a:bodyPr/>
          <a:lstStyle/>
          <a:p>
            <a:fld id="{93840CF8-827A-49F0-A463-AC90287B70B6}" type="slidenum">
              <a:rPr lang="pl-PL" smtClean="0"/>
              <a:t>‹#›</a:t>
            </a:fld>
            <a:endParaRPr lang="pl-PL"/>
          </a:p>
        </p:txBody>
      </p:sp>
      <p:sp>
        <p:nvSpPr>
          <p:cNvPr id="16" name="Footer Placeholder 15"/>
          <p:cNvSpPr>
            <a:spLocks noGrp="1"/>
          </p:cNvSpPr>
          <p:nvPr>
            <p:ph type="ftr" sz="quarter" idx="12"/>
          </p:nvPr>
        </p:nvSpPr>
        <p:spPr/>
        <p:txBody>
          <a:bodyPr/>
          <a:lstStyle/>
          <a:p>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12" name="Date Placeholder 11"/>
          <p:cNvSpPr>
            <a:spLocks noGrp="1"/>
          </p:cNvSpPr>
          <p:nvPr>
            <p:ph type="dt" sz="half" idx="10"/>
          </p:nvPr>
        </p:nvSpPr>
        <p:spPr/>
        <p:txBody>
          <a:bodyPr/>
          <a:lstStyle/>
          <a:p>
            <a:fld id="{7358E383-5434-4FEA-B415-B460CCAE6144}" type="datetimeFigureOut">
              <a:rPr lang="pl-PL" smtClean="0"/>
              <a:t>05.07.2020</a:t>
            </a:fld>
            <a:endParaRPr lang="pl-PL"/>
          </a:p>
        </p:txBody>
      </p:sp>
      <p:sp>
        <p:nvSpPr>
          <p:cNvPr id="13" name="Slide Number Placeholder 12"/>
          <p:cNvSpPr>
            <a:spLocks noGrp="1"/>
          </p:cNvSpPr>
          <p:nvPr>
            <p:ph type="sldNum" sz="quarter" idx="11"/>
          </p:nvPr>
        </p:nvSpPr>
        <p:spPr/>
        <p:txBody>
          <a:bodyPr/>
          <a:lstStyle/>
          <a:p>
            <a:fld id="{93840CF8-827A-49F0-A463-AC90287B70B6}" type="slidenum">
              <a:rPr lang="pl-PL" smtClean="0"/>
              <a:t>‹#›</a:t>
            </a:fld>
            <a:endParaRPr lang="pl-PL"/>
          </a:p>
        </p:txBody>
      </p:sp>
      <p:sp>
        <p:nvSpPr>
          <p:cNvPr id="14" name="Footer Placeholder 13"/>
          <p:cNvSpPr>
            <a:spLocks noGrp="1"/>
          </p:cNvSpPr>
          <p:nvPr>
            <p:ph type="ftr" sz="quarter" idx="12"/>
          </p:nvPr>
        </p:nvSpPr>
        <p:spPr/>
        <p:txBody>
          <a:bodyPr/>
          <a:lstStyle/>
          <a:p>
            <a:endParaRPr lang="pl-PL"/>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pl-PL" smtClean="0"/>
              <a:t>Kliknij, aby edytować styl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358E383-5434-4FEA-B415-B460CCAE6144}" type="datetimeFigureOut">
              <a:rPr lang="pl-PL" smtClean="0"/>
              <a:t>05.07.2020</a:t>
            </a:fld>
            <a:endParaRPr lang="pl-PL"/>
          </a:p>
        </p:txBody>
      </p:sp>
      <p:sp>
        <p:nvSpPr>
          <p:cNvPr id="9" name="Slide Number Placeholder 8"/>
          <p:cNvSpPr>
            <a:spLocks noGrp="1"/>
          </p:cNvSpPr>
          <p:nvPr>
            <p:ph type="sldNum" sz="quarter" idx="11"/>
          </p:nvPr>
        </p:nvSpPr>
        <p:spPr/>
        <p:txBody>
          <a:bodyPr/>
          <a:lstStyle/>
          <a:p>
            <a:fld id="{93840CF8-827A-49F0-A463-AC90287B70B6}" type="slidenum">
              <a:rPr lang="pl-PL" smtClean="0"/>
              <a:t>‹#›</a:t>
            </a:fld>
            <a:endParaRPr lang="pl-PL"/>
          </a:p>
        </p:txBody>
      </p:sp>
      <p:sp>
        <p:nvSpPr>
          <p:cNvPr id="10" name="Footer Placeholder 9"/>
          <p:cNvSpPr>
            <a:spLocks noGrp="1"/>
          </p:cNvSpPr>
          <p:nvPr>
            <p:ph type="ftr" sz="quarter" idx="12"/>
          </p:nvPr>
        </p:nvSpPr>
        <p:spPr/>
        <p:txBody>
          <a:bodyPr/>
          <a:lstStyle/>
          <a:p>
            <a:endParaRPr lang="pl-PL"/>
          </a:p>
        </p:txBody>
      </p:sp>
      <p:sp>
        <p:nvSpPr>
          <p:cNvPr id="11" name="Title 10"/>
          <p:cNvSpPr>
            <a:spLocks noGrp="1"/>
          </p:cNvSpPr>
          <p:nvPr>
            <p:ph type="title"/>
          </p:nvPr>
        </p:nvSpPr>
        <p:spPr/>
        <p:txBody>
          <a:bodyPr/>
          <a:lstStyle/>
          <a:p>
            <a:r>
              <a:rPr lang="pl-PL" smtClean="0"/>
              <a:t>Kliknij, aby edytować styl</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pl-PL" smtClean="0"/>
              <a:t>Kliknij, aby edytować styl</a:t>
            </a:r>
            <a:endParaRPr lang="en-US" dirty="0"/>
          </a:p>
        </p:txBody>
      </p:sp>
      <p:sp>
        <p:nvSpPr>
          <p:cNvPr id="14" name="Date Placeholder 13"/>
          <p:cNvSpPr>
            <a:spLocks noGrp="1"/>
          </p:cNvSpPr>
          <p:nvPr>
            <p:ph type="dt" sz="half" idx="10"/>
          </p:nvPr>
        </p:nvSpPr>
        <p:spPr/>
        <p:txBody>
          <a:bodyPr/>
          <a:lstStyle/>
          <a:p>
            <a:fld id="{7358E383-5434-4FEA-B415-B460CCAE6144}" type="datetimeFigureOut">
              <a:rPr lang="pl-PL" smtClean="0"/>
              <a:t>05.07.2020</a:t>
            </a:fld>
            <a:endParaRPr lang="pl-PL"/>
          </a:p>
        </p:txBody>
      </p:sp>
      <p:sp>
        <p:nvSpPr>
          <p:cNvPr id="15" name="Slide Number Placeholder 14"/>
          <p:cNvSpPr>
            <a:spLocks noGrp="1"/>
          </p:cNvSpPr>
          <p:nvPr>
            <p:ph type="sldNum" sz="quarter" idx="11"/>
          </p:nvPr>
        </p:nvSpPr>
        <p:spPr/>
        <p:txBody>
          <a:bodyPr/>
          <a:lstStyle/>
          <a:p>
            <a:fld id="{93840CF8-827A-49F0-A463-AC90287B70B6}" type="slidenum">
              <a:rPr lang="pl-PL" smtClean="0"/>
              <a:t>‹#›</a:t>
            </a:fld>
            <a:endParaRPr lang="pl-PL"/>
          </a:p>
        </p:txBody>
      </p:sp>
      <p:sp>
        <p:nvSpPr>
          <p:cNvPr id="16" name="Footer Placeholder 15"/>
          <p:cNvSpPr>
            <a:spLocks noGrp="1"/>
          </p:cNvSpPr>
          <p:nvPr>
            <p:ph type="ftr" sz="quarter" idx="12"/>
          </p:nvPr>
        </p:nvSpPr>
        <p:spPr/>
        <p:txBody>
          <a:bodyPr/>
          <a:lstStyle/>
          <a:p>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smtClean="0"/>
              <a:t>Kliknij, aby edytować styl</a:t>
            </a:r>
            <a:endParaRPr lang="en-US"/>
          </a:p>
        </p:txBody>
      </p:sp>
      <p:sp>
        <p:nvSpPr>
          <p:cNvPr id="7" name="Date Placeholder 6"/>
          <p:cNvSpPr>
            <a:spLocks noGrp="1"/>
          </p:cNvSpPr>
          <p:nvPr>
            <p:ph type="dt" sz="half" idx="10"/>
          </p:nvPr>
        </p:nvSpPr>
        <p:spPr/>
        <p:txBody>
          <a:bodyPr/>
          <a:lstStyle/>
          <a:p>
            <a:fld id="{7358E383-5434-4FEA-B415-B460CCAE6144}" type="datetimeFigureOut">
              <a:rPr lang="pl-PL" smtClean="0"/>
              <a:t>05.07.2020</a:t>
            </a:fld>
            <a:endParaRPr lang="pl-PL"/>
          </a:p>
        </p:txBody>
      </p:sp>
      <p:sp>
        <p:nvSpPr>
          <p:cNvPr id="8" name="Slide Number Placeholder 7"/>
          <p:cNvSpPr>
            <a:spLocks noGrp="1"/>
          </p:cNvSpPr>
          <p:nvPr>
            <p:ph type="sldNum" sz="quarter" idx="11"/>
          </p:nvPr>
        </p:nvSpPr>
        <p:spPr/>
        <p:txBody>
          <a:bodyPr/>
          <a:lstStyle/>
          <a:p>
            <a:fld id="{93840CF8-827A-49F0-A463-AC90287B70B6}" type="slidenum">
              <a:rPr lang="pl-PL" smtClean="0"/>
              <a:t>‹#›</a:t>
            </a:fld>
            <a:endParaRPr lang="pl-PL"/>
          </a:p>
        </p:txBody>
      </p:sp>
      <p:sp>
        <p:nvSpPr>
          <p:cNvPr id="9" name="Footer Placeholder 8"/>
          <p:cNvSpPr>
            <a:spLocks noGrp="1"/>
          </p:cNvSpPr>
          <p:nvPr>
            <p:ph type="ftr" sz="quarter" idx="12"/>
          </p:nvPr>
        </p:nvSpPr>
        <p:spPr/>
        <p:txBody>
          <a:bodyPr/>
          <a:lstStyle/>
          <a:p>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358E383-5434-4FEA-B415-B460CCAE6144}" type="datetimeFigureOut">
              <a:rPr lang="pl-PL" smtClean="0"/>
              <a:t>05.07.2020</a:t>
            </a:fld>
            <a:endParaRPr lang="pl-PL"/>
          </a:p>
        </p:txBody>
      </p:sp>
      <p:sp>
        <p:nvSpPr>
          <p:cNvPr id="6" name="Slide Number Placeholder 5"/>
          <p:cNvSpPr>
            <a:spLocks noGrp="1"/>
          </p:cNvSpPr>
          <p:nvPr>
            <p:ph type="sldNum" sz="quarter" idx="11"/>
          </p:nvPr>
        </p:nvSpPr>
        <p:spPr/>
        <p:txBody>
          <a:bodyPr/>
          <a:lstStyle/>
          <a:p>
            <a:fld id="{93840CF8-827A-49F0-A463-AC90287B70B6}" type="slidenum">
              <a:rPr lang="pl-PL" smtClean="0"/>
              <a:t>‹#›</a:t>
            </a:fld>
            <a:endParaRPr lang="pl-PL"/>
          </a:p>
        </p:txBody>
      </p:sp>
      <p:sp>
        <p:nvSpPr>
          <p:cNvPr id="7" name="Footer Placeholder 6"/>
          <p:cNvSpPr>
            <a:spLocks noGrp="1"/>
          </p:cNvSpPr>
          <p:nvPr>
            <p:ph type="ftr" sz="quarter" idx="12"/>
          </p:nvPr>
        </p:nvSpPr>
        <p:spPr/>
        <p:txBody>
          <a:bodyPr/>
          <a:lstStyle/>
          <a:p>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5" name="Date Placeholder 14"/>
          <p:cNvSpPr>
            <a:spLocks noGrp="1"/>
          </p:cNvSpPr>
          <p:nvPr>
            <p:ph type="dt" sz="half" idx="10"/>
          </p:nvPr>
        </p:nvSpPr>
        <p:spPr/>
        <p:txBody>
          <a:bodyPr/>
          <a:lstStyle/>
          <a:p>
            <a:fld id="{7358E383-5434-4FEA-B415-B460CCAE6144}" type="datetimeFigureOut">
              <a:rPr lang="pl-PL" smtClean="0"/>
              <a:t>05.07.2020</a:t>
            </a:fld>
            <a:endParaRPr lang="pl-PL"/>
          </a:p>
        </p:txBody>
      </p:sp>
      <p:sp>
        <p:nvSpPr>
          <p:cNvPr id="16" name="Slide Number Placeholder 15"/>
          <p:cNvSpPr>
            <a:spLocks noGrp="1"/>
          </p:cNvSpPr>
          <p:nvPr>
            <p:ph type="sldNum" sz="quarter" idx="11"/>
          </p:nvPr>
        </p:nvSpPr>
        <p:spPr/>
        <p:txBody>
          <a:bodyPr/>
          <a:lstStyle/>
          <a:p>
            <a:fld id="{93840CF8-827A-49F0-A463-AC90287B70B6}" type="slidenum">
              <a:rPr lang="pl-PL" smtClean="0"/>
              <a:t>‹#›</a:t>
            </a:fld>
            <a:endParaRPr lang="pl-PL"/>
          </a:p>
        </p:txBody>
      </p:sp>
      <p:sp>
        <p:nvSpPr>
          <p:cNvPr id="17" name="Footer Placeholder 16"/>
          <p:cNvSpPr>
            <a:spLocks noGrp="1"/>
          </p:cNvSpPr>
          <p:nvPr>
            <p:ph type="ftr" sz="quarter" idx="12"/>
          </p:nvPr>
        </p:nvSpPr>
        <p:spPr/>
        <p:txBody>
          <a:bodyPr/>
          <a:lstStyle/>
          <a:p>
            <a:endParaRPr lang="pl-PL"/>
          </a:p>
        </p:txBody>
      </p:sp>
      <p:sp>
        <p:nvSpPr>
          <p:cNvPr id="18" name="Title 17"/>
          <p:cNvSpPr>
            <a:spLocks noGrp="1"/>
          </p:cNvSpPr>
          <p:nvPr>
            <p:ph type="title"/>
          </p:nvPr>
        </p:nvSpPr>
        <p:spPr/>
        <p:txBody>
          <a:bodyPr/>
          <a:lstStyle/>
          <a:p>
            <a:r>
              <a:rPr lang="pl-PL" smtClean="0"/>
              <a:t>Kliknij, aby edytować styl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pl-PL" smtClean="0"/>
              <a:t>Kliknij, aby edytować styl</a:t>
            </a:r>
            <a:endParaRPr lang="en-US"/>
          </a:p>
        </p:txBody>
      </p:sp>
      <p:sp>
        <p:nvSpPr>
          <p:cNvPr id="13" name="Date Placeholder 12"/>
          <p:cNvSpPr>
            <a:spLocks noGrp="1"/>
          </p:cNvSpPr>
          <p:nvPr>
            <p:ph type="dt" sz="half" idx="10"/>
          </p:nvPr>
        </p:nvSpPr>
        <p:spPr/>
        <p:txBody>
          <a:bodyPr/>
          <a:lstStyle/>
          <a:p>
            <a:fld id="{7358E383-5434-4FEA-B415-B460CCAE6144}" type="datetimeFigureOut">
              <a:rPr lang="pl-PL" smtClean="0"/>
              <a:t>05.07.2020</a:t>
            </a:fld>
            <a:endParaRPr lang="pl-PL"/>
          </a:p>
        </p:txBody>
      </p:sp>
      <p:sp>
        <p:nvSpPr>
          <p:cNvPr id="14" name="Slide Number Placeholder 13"/>
          <p:cNvSpPr>
            <a:spLocks noGrp="1"/>
          </p:cNvSpPr>
          <p:nvPr>
            <p:ph type="sldNum" sz="quarter" idx="11"/>
          </p:nvPr>
        </p:nvSpPr>
        <p:spPr/>
        <p:txBody>
          <a:bodyPr/>
          <a:lstStyle/>
          <a:p>
            <a:fld id="{93840CF8-827A-49F0-A463-AC90287B70B6}" type="slidenum">
              <a:rPr lang="pl-PL" smtClean="0"/>
              <a:t>‹#›</a:t>
            </a:fld>
            <a:endParaRPr lang="pl-PL"/>
          </a:p>
        </p:txBody>
      </p:sp>
      <p:sp>
        <p:nvSpPr>
          <p:cNvPr id="15" name="Footer Placeholder 14"/>
          <p:cNvSpPr>
            <a:spLocks noGrp="1"/>
          </p:cNvSpPr>
          <p:nvPr>
            <p:ph type="ftr" sz="quarter" idx="12"/>
          </p:nvPr>
        </p:nvSpPr>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pl-PL" smtClean="0"/>
              <a:t>Kliknij, aby edytować styl</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358E383-5434-4FEA-B415-B460CCAE6144}" type="datetimeFigureOut">
              <a:rPr lang="pl-PL" smtClean="0"/>
              <a:t>05.07.2020</a:t>
            </a:fld>
            <a:endParaRPr lang="pl-PL"/>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pl-PL"/>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93840CF8-827A-49F0-A463-AC90287B70B6}" type="slidenum">
              <a:rPr lang="pl-PL" smtClean="0"/>
              <a:t>‹#›</a:t>
            </a:fld>
            <a:endParaRPr lang="pl-PL"/>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package" Target="../embeddings/Dokument_programu_Microsoft_Word3.docx"/></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jpeg"/></Relationships>
</file>

<file path=ppt/slides/_rels/slide1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Dokument_programu_Microsoft_Word1.docx"/></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package" Target="../embeddings/Dokument_programu_Microsoft_Word2.docx"/></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b="1" dirty="0">
                <a:effectLst/>
              </a:rPr>
              <a:t>Mój pierwszy </a:t>
            </a:r>
            <a:r>
              <a:rPr lang="pl-PL" b="1" dirty="0" smtClean="0">
                <a:effectLst/>
              </a:rPr>
              <a:t>raz…</a:t>
            </a:r>
            <a:r>
              <a:rPr lang="pl-PL" dirty="0">
                <a:effectLst/>
              </a:rPr>
              <a:t/>
            </a:r>
            <a:br>
              <a:rPr lang="pl-PL" dirty="0">
                <a:effectLst/>
              </a:rPr>
            </a:br>
            <a:endParaRPr lang="pl-PL" dirty="0"/>
          </a:p>
        </p:txBody>
      </p:sp>
      <p:sp>
        <p:nvSpPr>
          <p:cNvPr id="3" name="Podtytuł 2"/>
          <p:cNvSpPr>
            <a:spLocks noGrp="1"/>
          </p:cNvSpPr>
          <p:nvPr>
            <p:ph type="subTitle" idx="1"/>
          </p:nvPr>
        </p:nvSpPr>
        <p:spPr/>
        <p:txBody>
          <a:bodyPr>
            <a:normAutofit fontScale="77500" lnSpcReduction="20000"/>
          </a:bodyPr>
          <a:lstStyle/>
          <a:p>
            <a:r>
              <a:rPr lang="pl-PL" b="1" dirty="0">
                <a:effectLst/>
              </a:rPr>
              <a:t>czyli jak </a:t>
            </a:r>
            <a:r>
              <a:rPr lang="pl-PL" b="1" dirty="0" smtClean="0">
                <a:effectLst/>
              </a:rPr>
              <a:t>rozpocząć nauczanie </a:t>
            </a:r>
            <a:r>
              <a:rPr lang="pl-PL" b="1" dirty="0">
                <a:effectLst/>
              </a:rPr>
              <a:t>astronomii w </a:t>
            </a:r>
            <a:r>
              <a:rPr lang="pl-PL" b="1" dirty="0" smtClean="0">
                <a:effectLst/>
              </a:rPr>
              <a:t>szkole i zachęcić uczniów do tego przedmiotu – pierwsza i kolejne noce pod gwiazdami</a:t>
            </a:r>
            <a:endParaRPr lang="pl-PL" dirty="0"/>
          </a:p>
        </p:txBody>
      </p:sp>
      <p:pic>
        <p:nvPicPr>
          <p:cNvPr id="1026" name="Picture 2" descr="C:\Users\glini\OneDrive\Pulpit\Radocyna\LO_KROMER_LOGO_HQ-1024x102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4941168"/>
            <a:ext cx="1805620" cy="18056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glini\OneDrive\Pulpit\Radocyna\Koszulka - przó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941168"/>
            <a:ext cx="1447004" cy="1660670"/>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2263144" y="5157192"/>
            <a:ext cx="4572000" cy="923330"/>
          </a:xfrm>
          <a:prstGeom prst="rect">
            <a:avLst/>
          </a:prstGeom>
        </p:spPr>
        <p:txBody>
          <a:bodyPr>
            <a:spAutoFit/>
          </a:bodyPr>
          <a:lstStyle/>
          <a:p>
            <a:pPr algn="ctr"/>
            <a:r>
              <a:rPr lang="pl-PL" dirty="0" smtClean="0"/>
              <a:t>Robert Góra</a:t>
            </a:r>
          </a:p>
          <a:p>
            <a:pPr algn="ctr"/>
            <a:r>
              <a:rPr lang="pl-PL" dirty="0" smtClean="0"/>
              <a:t>I LO im. M. Kromera</a:t>
            </a:r>
          </a:p>
          <a:p>
            <a:pPr algn="ctr"/>
            <a:r>
              <a:rPr lang="pl-PL" dirty="0" smtClean="0"/>
              <a:t>Gorlice</a:t>
            </a:r>
            <a:endParaRPr lang="pl-PL" dirty="0"/>
          </a:p>
        </p:txBody>
      </p:sp>
    </p:spTree>
    <p:extLst>
      <p:ext uri="{BB962C8B-B14F-4D97-AF65-F5344CB8AC3E}">
        <p14:creationId xmlns:p14="http://schemas.microsoft.com/office/powerpoint/2010/main" val="1366937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7544" y="116632"/>
            <a:ext cx="8352928" cy="923330"/>
          </a:xfrm>
          <a:prstGeom prst="rect">
            <a:avLst/>
          </a:prstGeom>
        </p:spPr>
        <p:txBody>
          <a:bodyPr wrap="square">
            <a:spAutoFit/>
          </a:bodyPr>
          <a:lstStyle/>
          <a:p>
            <a:r>
              <a:rPr lang="pl-PL" b="1" dirty="0"/>
              <a:t>Mapka obszaru 1 </a:t>
            </a:r>
            <a:r>
              <a:rPr lang="pl-PL" dirty="0"/>
              <a:t>- trójkąt pomiędzy </a:t>
            </a:r>
            <a:r>
              <a:rPr lang="pl-PL" smtClean="0"/>
              <a:t>gwiazdami dyszla </a:t>
            </a:r>
            <a:r>
              <a:rPr lang="pl-PL" dirty="0"/>
              <a:t>Wielkiego Wozu (ogon Wielkiej Niedźwiedzicy), a najjaśniejszą gwiazdą Psów Gończych czyli Cor </a:t>
            </a:r>
            <a:r>
              <a:rPr lang="pl-PL" dirty="0" err="1"/>
              <a:t>Caroli</a:t>
            </a:r>
            <a:r>
              <a:rPr lang="pl-PL" dirty="0"/>
              <a:t>.</a:t>
            </a:r>
          </a:p>
        </p:txBody>
      </p:sp>
      <p:pic>
        <p:nvPicPr>
          <p:cNvPr id="3" name="Obraz 2"/>
          <p:cNvPicPr/>
          <p:nvPr/>
        </p:nvPicPr>
        <p:blipFill rotWithShape="1">
          <a:blip r:embed="rId2"/>
          <a:srcRect l="36159" t="33412" r="35894" b="31268"/>
          <a:stretch/>
        </p:blipFill>
        <p:spPr bwMode="auto">
          <a:xfrm>
            <a:off x="1331640" y="1196752"/>
            <a:ext cx="6552728" cy="53285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6434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7544" y="260648"/>
            <a:ext cx="7992888" cy="646331"/>
          </a:xfrm>
          <a:prstGeom prst="rect">
            <a:avLst/>
          </a:prstGeom>
        </p:spPr>
        <p:txBody>
          <a:bodyPr wrap="square">
            <a:spAutoFit/>
          </a:bodyPr>
          <a:lstStyle/>
          <a:p>
            <a:r>
              <a:rPr lang="pl-PL" dirty="0"/>
              <a:t>Mapka obszaru 2 - czworobok pomiędzy najjaśniejszymi gwiazdami konstelacji Lwa</a:t>
            </a:r>
          </a:p>
        </p:txBody>
      </p:sp>
      <p:pic>
        <p:nvPicPr>
          <p:cNvPr id="4" name="Obraz 3"/>
          <p:cNvPicPr/>
          <p:nvPr/>
        </p:nvPicPr>
        <p:blipFill rotWithShape="1">
          <a:blip r:embed="rId2"/>
          <a:srcRect l="27947" t="35058" r="27682" b="18791"/>
          <a:stretch/>
        </p:blipFill>
        <p:spPr bwMode="auto">
          <a:xfrm>
            <a:off x="899592" y="980728"/>
            <a:ext cx="7344816" cy="56166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3121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96104" y="116632"/>
            <a:ext cx="8496944" cy="1200329"/>
          </a:xfrm>
          <a:prstGeom prst="rect">
            <a:avLst/>
          </a:prstGeom>
        </p:spPr>
        <p:txBody>
          <a:bodyPr wrap="square">
            <a:spAutoFit/>
          </a:bodyPr>
          <a:lstStyle/>
          <a:p>
            <a:pPr lvl="0"/>
            <a:r>
              <a:rPr lang="pl-PL" sz="2400" b="1" dirty="0">
                <a:solidFill>
                  <a:prstClr val="white"/>
                </a:solidFill>
              </a:rPr>
              <a:t>Moja pierwsza noc pod gwiazdami – zagadnienia przydatne do pierwszych nocnych zajęć obserwacyjnych z wykorzystaniem własnego oka, lornetki, i </a:t>
            </a:r>
            <a:r>
              <a:rPr lang="pl-PL" sz="2400" b="1" dirty="0" err="1">
                <a:solidFill>
                  <a:prstClr val="white"/>
                </a:solidFill>
              </a:rPr>
              <a:t>smartfona</a:t>
            </a:r>
            <a:r>
              <a:rPr lang="pl-PL" sz="2400" b="1" dirty="0">
                <a:solidFill>
                  <a:prstClr val="white"/>
                </a:solidFill>
              </a:rPr>
              <a:t> itp.</a:t>
            </a:r>
            <a:endParaRPr lang="pl-PL" dirty="0">
              <a:solidFill>
                <a:prstClr val="white"/>
              </a:solidFill>
            </a:endParaRPr>
          </a:p>
        </p:txBody>
      </p:sp>
      <p:sp>
        <p:nvSpPr>
          <p:cNvPr id="3" name="Prostokąt 2"/>
          <p:cNvSpPr/>
          <p:nvPr/>
        </p:nvSpPr>
        <p:spPr>
          <a:xfrm>
            <a:off x="296104" y="1812495"/>
            <a:ext cx="8064896" cy="1200329"/>
          </a:xfrm>
          <a:prstGeom prst="rect">
            <a:avLst/>
          </a:prstGeom>
        </p:spPr>
        <p:txBody>
          <a:bodyPr wrap="square">
            <a:spAutoFit/>
          </a:bodyPr>
          <a:lstStyle/>
          <a:p>
            <a:r>
              <a:rPr lang="pl-PL" dirty="0"/>
              <a:t>4. Nauka orientacji na niebie – wyszukiwanie znanych gwiazdozbiorów, gwiazdozbiorów zodiakalnych i najważniejszych gwiazd, stacji </a:t>
            </a:r>
            <a:r>
              <a:rPr lang="pl-PL" dirty="0" err="1"/>
              <a:t>kosmiczych</a:t>
            </a:r>
            <a:r>
              <a:rPr lang="pl-PL" dirty="0"/>
              <a:t> oraz widocznych planet. Należy zawsze wcześniej sprawdzić co w danym dniu widać na nocnym niebie</a:t>
            </a:r>
          </a:p>
        </p:txBody>
      </p:sp>
      <p:sp>
        <p:nvSpPr>
          <p:cNvPr id="4" name="Prostokąt 3"/>
          <p:cNvSpPr/>
          <p:nvPr/>
        </p:nvSpPr>
        <p:spPr>
          <a:xfrm>
            <a:off x="539552" y="3284984"/>
            <a:ext cx="7821448" cy="2308324"/>
          </a:xfrm>
          <a:prstGeom prst="rect">
            <a:avLst/>
          </a:prstGeom>
        </p:spPr>
        <p:txBody>
          <a:bodyPr wrap="square">
            <a:spAutoFit/>
          </a:bodyPr>
          <a:lstStyle/>
          <a:p>
            <a:pPr marL="342900" indent="-342900">
              <a:buAutoNum type="alphaLcParenR"/>
            </a:pPr>
            <a:r>
              <a:rPr lang="pl-PL" dirty="0" smtClean="0"/>
              <a:t>Ćwiczenie </a:t>
            </a:r>
            <a:r>
              <a:rPr lang="pl-PL" dirty="0"/>
              <a:t>praktyczne – zał.3 Orientacja na niebie w Radocynie </a:t>
            </a:r>
            <a:endParaRPr lang="pl-PL" dirty="0" smtClean="0"/>
          </a:p>
          <a:p>
            <a:endParaRPr lang="pl-PL" dirty="0" smtClean="0"/>
          </a:p>
          <a:p>
            <a:r>
              <a:rPr lang="pl-PL" dirty="0" smtClean="0"/>
              <a:t>b</a:t>
            </a:r>
            <a:r>
              <a:rPr lang="pl-PL" dirty="0"/>
              <a:t>) Wyszukiwanie widocznych obiektów oraz określanie położenia obiektów głębokiego nieba przy pomocy mapek obrotowych, aplikacji na </a:t>
            </a:r>
            <a:r>
              <a:rPr lang="pl-PL" dirty="0" err="1"/>
              <a:t>smartfony</a:t>
            </a:r>
            <a:r>
              <a:rPr lang="pl-PL" dirty="0"/>
              <a:t> </a:t>
            </a:r>
            <a:r>
              <a:rPr lang="pl-PL" dirty="0" smtClean="0"/>
              <a:t>lub </a:t>
            </a:r>
            <a:r>
              <a:rPr lang="pl-PL" dirty="0" err="1"/>
              <a:t>skyscouta</a:t>
            </a:r>
            <a:r>
              <a:rPr lang="pl-PL" dirty="0"/>
              <a:t> </a:t>
            </a:r>
            <a:endParaRPr lang="pl-PL" dirty="0" smtClean="0"/>
          </a:p>
          <a:p>
            <a:endParaRPr lang="pl-PL" dirty="0" smtClean="0"/>
          </a:p>
          <a:p>
            <a:r>
              <a:rPr lang="pl-PL" dirty="0" smtClean="0"/>
              <a:t>c</a:t>
            </a:r>
            <a:r>
              <a:rPr lang="pl-PL" dirty="0"/>
              <a:t>) Wskazywanie poznanych obiektów na niebie przy pomocy wskaźnika laserowego (zielonego!) </a:t>
            </a:r>
          </a:p>
        </p:txBody>
      </p:sp>
    </p:spTree>
    <p:extLst>
      <p:ext uri="{BB962C8B-B14F-4D97-AF65-F5344CB8AC3E}">
        <p14:creationId xmlns:p14="http://schemas.microsoft.com/office/powerpoint/2010/main" val="368027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iekt 1"/>
          <p:cNvGraphicFramePr>
            <a:graphicFrameLocks noChangeAspect="1"/>
          </p:cNvGraphicFramePr>
          <p:nvPr>
            <p:extLst>
              <p:ext uri="{D42A27DB-BD31-4B8C-83A1-F6EECF244321}">
                <p14:modId xmlns:p14="http://schemas.microsoft.com/office/powerpoint/2010/main" val="362358943"/>
              </p:ext>
            </p:extLst>
          </p:nvPr>
        </p:nvGraphicFramePr>
        <p:xfrm>
          <a:off x="-180528" y="-1539552"/>
          <a:ext cx="9514801" cy="7416823"/>
        </p:xfrm>
        <a:graphic>
          <a:graphicData uri="http://schemas.openxmlformats.org/presentationml/2006/ole">
            <mc:AlternateContent xmlns:mc="http://schemas.openxmlformats.org/markup-compatibility/2006">
              <mc:Choice xmlns:v="urn:schemas-microsoft-com:vml" Requires="v">
                <p:oleObj spid="_x0000_s6155" name="Dokument" r:id="rId4" imgW="6847460" imgH="5337219" progId="Word.Document.12">
                  <p:embed/>
                </p:oleObj>
              </mc:Choice>
              <mc:Fallback>
                <p:oleObj name="Dokument" r:id="rId4" imgW="6847460" imgH="5337219" progId="Word.Document.12">
                  <p:embed/>
                  <p:pic>
                    <p:nvPicPr>
                      <p:cNvPr id="0" name=""/>
                      <p:cNvPicPr/>
                      <p:nvPr/>
                    </p:nvPicPr>
                    <p:blipFill>
                      <a:blip r:embed="rId5"/>
                      <a:stretch>
                        <a:fillRect/>
                      </a:stretch>
                    </p:blipFill>
                    <p:spPr>
                      <a:xfrm>
                        <a:off x="-180528" y="-1539552"/>
                        <a:ext cx="9514801" cy="7416823"/>
                      </a:xfrm>
                      <a:prstGeom prst="rect">
                        <a:avLst/>
                      </a:prstGeom>
                    </p:spPr>
                  </p:pic>
                </p:oleObj>
              </mc:Fallback>
            </mc:AlternateContent>
          </a:graphicData>
        </a:graphic>
      </p:graphicFrame>
    </p:spTree>
    <p:extLst>
      <p:ext uri="{BB962C8B-B14F-4D97-AF65-F5344CB8AC3E}">
        <p14:creationId xmlns:p14="http://schemas.microsoft.com/office/powerpoint/2010/main" val="1934631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51552" y="1556792"/>
            <a:ext cx="8136904" cy="2031325"/>
          </a:xfrm>
          <a:prstGeom prst="rect">
            <a:avLst/>
          </a:prstGeom>
        </p:spPr>
        <p:txBody>
          <a:bodyPr wrap="square">
            <a:spAutoFit/>
          </a:bodyPr>
          <a:lstStyle/>
          <a:p>
            <a:r>
              <a:rPr lang="pl-PL" dirty="0"/>
              <a:t>5. Obserwacje nocnego nieba przy pomocy lornetki – obserwacje Wielkiej Mgławicy w Orionie, Andromedy, Księżyca, widocznych </a:t>
            </a:r>
            <a:r>
              <a:rPr lang="pl-PL" dirty="0" smtClean="0"/>
              <a:t>planet</a:t>
            </a:r>
          </a:p>
          <a:p>
            <a:r>
              <a:rPr lang="pl-PL" dirty="0" smtClean="0"/>
              <a:t> </a:t>
            </a:r>
            <a:r>
              <a:rPr lang="pl-PL" dirty="0"/>
              <a:t>a) Wykonywanie rysunków Księżyca i zaznaczanie widocznych na nim obiektów </a:t>
            </a:r>
            <a:endParaRPr lang="pl-PL" dirty="0" smtClean="0"/>
          </a:p>
          <a:p>
            <a:r>
              <a:rPr lang="pl-PL" dirty="0" smtClean="0"/>
              <a:t>b) Układanie puzzli księżycowych</a:t>
            </a:r>
          </a:p>
          <a:p>
            <a:endParaRPr lang="pl-PL" dirty="0" smtClean="0"/>
          </a:p>
          <a:p>
            <a:r>
              <a:rPr lang="pl-PL" dirty="0" smtClean="0"/>
              <a:t>6</a:t>
            </a:r>
            <a:r>
              <a:rPr lang="pl-PL" dirty="0"/>
              <a:t>. Rozpoznawanie typów gwiazd na podstawie ich barwy (z pomocą lornetki) </a:t>
            </a:r>
          </a:p>
        </p:txBody>
      </p:sp>
      <p:sp>
        <p:nvSpPr>
          <p:cNvPr id="3" name="Prostokąt 2"/>
          <p:cNvSpPr/>
          <p:nvPr/>
        </p:nvSpPr>
        <p:spPr>
          <a:xfrm>
            <a:off x="323528" y="116632"/>
            <a:ext cx="8496944" cy="1200329"/>
          </a:xfrm>
          <a:prstGeom prst="rect">
            <a:avLst/>
          </a:prstGeom>
        </p:spPr>
        <p:txBody>
          <a:bodyPr wrap="square">
            <a:spAutoFit/>
          </a:bodyPr>
          <a:lstStyle/>
          <a:p>
            <a:pPr lvl="0"/>
            <a:r>
              <a:rPr lang="pl-PL" sz="2400" b="1" dirty="0">
                <a:solidFill>
                  <a:prstClr val="white"/>
                </a:solidFill>
              </a:rPr>
              <a:t>Moja pierwsza noc pod gwiazdami – zagadnienia przydatne do pierwszych nocnych zajęć obserwacyjnych z wykorzystaniem własnego oka, lornetki, i </a:t>
            </a:r>
            <a:r>
              <a:rPr lang="pl-PL" sz="2400" b="1" dirty="0" err="1">
                <a:solidFill>
                  <a:prstClr val="white"/>
                </a:solidFill>
              </a:rPr>
              <a:t>smartfona</a:t>
            </a:r>
            <a:r>
              <a:rPr lang="pl-PL" sz="2400" b="1" dirty="0">
                <a:solidFill>
                  <a:prstClr val="white"/>
                </a:solidFill>
              </a:rPr>
              <a:t> itp.</a:t>
            </a:r>
            <a:endParaRPr lang="pl-PL" dirty="0">
              <a:solidFill>
                <a:prstClr val="white"/>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790" y="3717032"/>
            <a:ext cx="7763666"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406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95536" y="116632"/>
            <a:ext cx="8568952" cy="1200329"/>
          </a:xfrm>
          <a:prstGeom prst="rect">
            <a:avLst/>
          </a:prstGeom>
        </p:spPr>
        <p:txBody>
          <a:bodyPr wrap="square">
            <a:spAutoFit/>
          </a:bodyPr>
          <a:lstStyle/>
          <a:p>
            <a:pPr lvl="0"/>
            <a:r>
              <a:rPr lang="pl-PL" sz="2400" b="1" dirty="0">
                <a:solidFill>
                  <a:prstClr val="white"/>
                </a:solidFill>
              </a:rPr>
              <a:t>Moja pierwsza noc pod gwiazdami – zagadnienia przydatne do pierwszych nocnych zajęć obserwacyjnych z wykorzystaniem własnego oka, lornetki, i </a:t>
            </a:r>
            <a:r>
              <a:rPr lang="pl-PL" sz="2400" b="1" dirty="0" err="1">
                <a:solidFill>
                  <a:prstClr val="white"/>
                </a:solidFill>
              </a:rPr>
              <a:t>smartfona</a:t>
            </a:r>
            <a:r>
              <a:rPr lang="pl-PL" sz="2400" b="1" dirty="0">
                <a:solidFill>
                  <a:prstClr val="white"/>
                </a:solidFill>
              </a:rPr>
              <a:t> itp.</a:t>
            </a:r>
            <a:endParaRPr lang="pl-PL" dirty="0">
              <a:solidFill>
                <a:prstClr val="white"/>
              </a:solidFill>
            </a:endParaRPr>
          </a:p>
        </p:txBody>
      </p:sp>
      <p:sp>
        <p:nvSpPr>
          <p:cNvPr id="3" name="Prostokąt 2"/>
          <p:cNvSpPr/>
          <p:nvPr/>
        </p:nvSpPr>
        <p:spPr>
          <a:xfrm>
            <a:off x="302960" y="1628800"/>
            <a:ext cx="8496944" cy="923330"/>
          </a:xfrm>
          <a:prstGeom prst="rect">
            <a:avLst/>
          </a:prstGeom>
        </p:spPr>
        <p:txBody>
          <a:bodyPr wrap="square">
            <a:spAutoFit/>
          </a:bodyPr>
          <a:lstStyle/>
          <a:p>
            <a:r>
              <a:rPr lang="pl-PL" dirty="0"/>
              <a:t>7. Współrzędne sferyczne – orientacja na niebie na podstawie podanych współrzędnych sferycznych odczytanych np. z programu </a:t>
            </a:r>
            <a:r>
              <a:rPr lang="pl-PL" dirty="0" err="1"/>
              <a:t>Stellarium</a:t>
            </a:r>
            <a:r>
              <a:rPr lang="pl-PL" dirty="0"/>
              <a:t>. </a:t>
            </a:r>
            <a:r>
              <a:rPr lang="pl-PL" dirty="0" smtClean="0"/>
              <a:t>    Ćwiczenia w </a:t>
            </a:r>
            <a:r>
              <a:rPr lang="pl-PL" dirty="0"/>
              <a:t>wyszukiwaniu i obserwacji różnych obiektów na sferze niebieskiej </a:t>
            </a:r>
          </a:p>
        </p:txBody>
      </p:sp>
      <p:pic>
        <p:nvPicPr>
          <p:cNvPr id="4" name="Obraz 3"/>
          <p:cNvPicPr/>
          <p:nvPr/>
        </p:nvPicPr>
        <p:blipFill rotWithShape="1">
          <a:blip r:embed="rId2"/>
          <a:srcRect l="33113" t="13412" r="36026" b="6295"/>
          <a:stretch/>
        </p:blipFill>
        <p:spPr bwMode="auto">
          <a:xfrm>
            <a:off x="971600" y="2538998"/>
            <a:ext cx="2952328" cy="4261246"/>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3"/>
          <a:srcRect l="33245" t="15529" r="36026" b="43971"/>
          <a:stretch/>
        </p:blipFill>
        <p:spPr bwMode="auto">
          <a:xfrm>
            <a:off x="4932040" y="3279248"/>
            <a:ext cx="2952328" cy="22322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0086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52088" y="1628800"/>
            <a:ext cx="8856984" cy="923330"/>
          </a:xfrm>
          <a:prstGeom prst="rect">
            <a:avLst/>
          </a:prstGeom>
        </p:spPr>
        <p:txBody>
          <a:bodyPr wrap="square">
            <a:spAutoFit/>
          </a:bodyPr>
          <a:lstStyle/>
          <a:p>
            <a:r>
              <a:rPr lang="pl-PL" dirty="0"/>
              <a:t>8. Pierwsze astrofotografie z użyciem aparatu na statywie (nauka ustawienia aparatu i jego parametrów) – fotografie Drogi Mlecznej, Księżyca, wybranych gwiazdozbiorów oraz rejestracja ruchu gwiazd wokół Gwiazdy Polarnej (Star </a:t>
            </a:r>
            <a:r>
              <a:rPr lang="pl-PL" dirty="0" err="1"/>
              <a:t>trails</a:t>
            </a:r>
            <a:r>
              <a:rPr lang="pl-PL" dirty="0"/>
              <a:t>)</a:t>
            </a:r>
          </a:p>
        </p:txBody>
      </p:sp>
      <p:sp>
        <p:nvSpPr>
          <p:cNvPr id="3" name="Prostokąt 2"/>
          <p:cNvSpPr/>
          <p:nvPr/>
        </p:nvSpPr>
        <p:spPr>
          <a:xfrm>
            <a:off x="179512" y="188640"/>
            <a:ext cx="8784976" cy="1200329"/>
          </a:xfrm>
          <a:prstGeom prst="rect">
            <a:avLst/>
          </a:prstGeom>
        </p:spPr>
        <p:txBody>
          <a:bodyPr wrap="square">
            <a:spAutoFit/>
          </a:bodyPr>
          <a:lstStyle/>
          <a:p>
            <a:pPr lvl="0"/>
            <a:r>
              <a:rPr lang="pl-PL" sz="2400" b="1" dirty="0">
                <a:solidFill>
                  <a:prstClr val="white"/>
                </a:solidFill>
              </a:rPr>
              <a:t>Moja pierwsza noc pod gwiazdami – zagadnienia przydatne do pierwszych nocnych zajęć obserwacyjnych z wykorzystaniem własnego oka, lornetki, i </a:t>
            </a:r>
            <a:r>
              <a:rPr lang="pl-PL" sz="2400" b="1" dirty="0" err="1">
                <a:solidFill>
                  <a:prstClr val="white"/>
                </a:solidFill>
              </a:rPr>
              <a:t>smartfona</a:t>
            </a:r>
            <a:r>
              <a:rPr lang="pl-PL" sz="2400" b="1" dirty="0">
                <a:solidFill>
                  <a:prstClr val="white"/>
                </a:solidFill>
              </a:rPr>
              <a:t> itp.</a:t>
            </a:r>
            <a:endParaRPr lang="pl-PL" dirty="0">
              <a:solidFill>
                <a:prstClr val="white"/>
              </a:solidFill>
            </a:endParaRPr>
          </a:p>
        </p:txBody>
      </p:sp>
      <p:pic>
        <p:nvPicPr>
          <p:cNvPr id="8194" name="Picture 2" descr="https://www.wykop.pl/cdn/c3201142/comment_d8Z7klWcqzaYqvyMlRoqFS4EcwDvD238,w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891" y="2636912"/>
            <a:ext cx="6630166" cy="439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258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16048"/>
            <a:ext cx="7543800" cy="914400"/>
          </a:xfrm>
        </p:spPr>
        <p:txBody>
          <a:bodyPr/>
          <a:lstStyle/>
          <a:p>
            <a:pPr algn="ctr"/>
            <a:r>
              <a:rPr lang="pl-PL" sz="2400" dirty="0" smtClean="0"/>
              <a:t>Dokumentacja fotograficzna z zajęć praktycznych - dziennych i nocnych</a:t>
            </a:r>
            <a:endParaRPr lang="pl-PL" sz="2400" dirty="0"/>
          </a:p>
        </p:txBody>
      </p:sp>
      <p:pic>
        <p:nvPicPr>
          <p:cNvPr id="9218" name="Picture 2" descr="C:\Users\glini\OneDrive\Pulpit\Radocyna\koszulka\Prezentacja\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40" y="980728"/>
            <a:ext cx="2986905" cy="199923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glini\OneDrive\Pulpit\Radocyna\koszulka\Prezentacja\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2345" y="984129"/>
            <a:ext cx="2981823" cy="199583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glini\OneDrive\Pulpit\Radocyna\koszulka\Prezentacja\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984129"/>
            <a:ext cx="3024336" cy="2024287"/>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glini\OneDrive\Pulpit\Radocyna\koszulka\Prezentacja\DSC0654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440" y="2979961"/>
            <a:ext cx="3291763" cy="187172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Users\glini\OneDrive\Pulpit\Radocyna\koszulka\Prezentacja\IMG_308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7289" y="2979961"/>
            <a:ext cx="2829885" cy="1886591"/>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C:\Users\glini\OneDrive\Pulpit\Radocyna\koszulka\Prezentacja\IMG_377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01746" y="2979961"/>
            <a:ext cx="2906758" cy="1886591"/>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C:\Users\glini\OneDrive\Pulpit\Radocyna\koszulka\Prezentacja\IMG_566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9875" y="4860255"/>
            <a:ext cx="3022127" cy="2014751"/>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descr="C:\Users\glini\OneDrive\Pulpit\Radocyna\koszulka\Prezentacja\IMG_363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3660700" y="5137853"/>
            <a:ext cx="2162850" cy="1620247"/>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C:\Users\glini\OneDrive\Pulpit\Radocyna\koszulka\Prezentacja\Obraz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2249" y="4851683"/>
            <a:ext cx="3014891" cy="2006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409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0"/>
            <a:ext cx="7543800" cy="581744"/>
          </a:xfrm>
        </p:spPr>
        <p:txBody>
          <a:bodyPr/>
          <a:lstStyle/>
          <a:p>
            <a:r>
              <a:rPr lang="pl-PL" sz="2400" b="1" dirty="0" smtClean="0"/>
              <a:t>Przykładowe fotografie wykonane przez uczniów</a:t>
            </a:r>
            <a:endParaRPr lang="pl-PL" sz="2400" b="1" dirty="0"/>
          </a:p>
        </p:txBody>
      </p:sp>
      <p:pic>
        <p:nvPicPr>
          <p:cNvPr id="10242" name="Picture 2" descr="C:\Users\glini\OneDrive\Pulpit\Radocyna\koszulka\Prezentacja\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439" y="836712"/>
            <a:ext cx="2902810" cy="193494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glini\OneDrive\Pulpit\Radocyna\koszulka\Prezentacja\31.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249" y="836712"/>
            <a:ext cx="2579919" cy="193494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glini\OneDrive\Pulpit\Radocyna\koszulka\Prezentacja\DSCF836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836712"/>
            <a:ext cx="2579920" cy="193494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Users\glini\OneDrive\Pulpit\Radocyna\koszulka\Prezentacja\DSCF851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439" y="2772788"/>
            <a:ext cx="2746425" cy="2059819"/>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Users\glini\OneDrive\Pulpit\Radocyna\koszulka\Prezentacja\Satur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7863" y="2771652"/>
            <a:ext cx="2119151" cy="2060955"/>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C:\Users\glini\OneDrive\Pulpit\Radocyna\koszulka\Prezentacja\Snapchat-10787996013237070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67014" y="2771651"/>
            <a:ext cx="3197074" cy="206095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C:\Users\glini\OneDrive\Pulpit\Radocyna\koszulka\Prezentacja\Snapchat-2669143299372363576 (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200000">
            <a:off x="1542765" y="3885750"/>
            <a:ext cx="2030917" cy="3913566"/>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descr="C:\Users\glini\OneDrive\Pulpit\Radocyna\koszulka\Prezentacja\Snapchat-317788451380740253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200000">
            <a:off x="5564953" y="3777129"/>
            <a:ext cx="2049189" cy="4149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930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7544" y="260648"/>
            <a:ext cx="8496944" cy="1200329"/>
          </a:xfrm>
          <a:prstGeom prst="rect">
            <a:avLst/>
          </a:prstGeom>
        </p:spPr>
        <p:txBody>
          <a:bodyPr wrap="square">
            <a:spAutoFit/>
          </a:bodyPr>
          <a:lstStyle/>
          <a:p>
            <a:r>
              <a:rPr lang="pl-PL" sz="2400" b="1" dirty="0" smtClean="0"/>
              <a:t>Moja pierwsza noc pod gwiazdami – zagadnienia przydatne do pierwszych nocnych zajęć obserwacyjnych z wykorzystaniem własnego oka, lornetki, i </a:t>
            </a:r>
            <a:r>
              <a:rPr lang="pl-PL" sz="2400" b="1" dirty="0" err="1" smtClean="0"/>
              <a:t>smartfona</a:t>
            </a:r>
            <a:r>
              <a:rPr lang="pl-PL" sz="2400" b="1" dirty="0" smtClean="0"/>
              <a:t> itp.</a:t>
            </a:r>
            <a:endParaRPr lang="pl-PL" sz="2400" b="1" dirty="0"/>
          </a:p>
        </p:txBody>
      </p:sp>
      <p:sp>
        <p:nvSpPr>
          <p:cNvPr id="3" name="Prostokąt 2"/>
          <p:cNvSpPr/>
          <p:nvPr/>
        </p:nvSpPr>
        <p:spPr>
          <a:xfrm>
            <a:off x="467544" y="1556792"/>
            <a:ext cx="8280920" cy="4247317"/>
          </a:xfrm>
          <a:prstGeom prst="rect">
            <a:avLst/>
          </a:prstGeom>
        </p:spPr>
        <p:txBody>
          <a:bodyPr wrap="square">
            <a:spAutoFit/>
          </a:bodyPr>
          <a:lstStyle/>
          <a:p>
            <a:r>
              <a:rPr lang="pl-PL" dirty="0" smtClean="0"/>
              <a:t>1. Jak należy przygotować się na pierwszą noc:</a:t>
            </a:r>
          </a:p>
          <a:p>
            <a:r>
              <a:rPr lang="pl-PL" dirty="0" smtClean="0"/>
              <a:t>a) Sprawdzenie co w danym dniu może być widoczne na sferze niebieskiej w miejscu obserwacji (np. przy pomocy </a:t>
            </a:r>
            <a:r>
              <a:rPr lang="pl-PL" dirty="0" err="1" smtClean="0"/>
              <a:t>Stellarium</a:t>
            </a:r>
            <a:r>
              <a:rPr lang="pl-PL" dirty="0" smtClean="0"/>
              <a:t>, mapek nieba, aplikacji na telefon) – jakie gwiazdozbiory, planety, komety, </a:t>
            </a:r>
            <a:r>
              <a:rPr lang="pl-PL" dirty="0" err="1" smtClean="0"/>
              <a:t>meteoroidy</a:t>
            </a:r>
            <a:r>
              <a:rPr lang="pl-PL" dirty="0" smtClean="0"/>
              <a:t>, przeloty stacji kosmicznych (np. ISS)</a:t>
            </a:r>
          </a:p>
          <a:p>
            <a:r>
              <a:rPr lang="pl-PL" dirty="0" smtClean="0"/>
              <a:t>b) Niezbędne materiały: obrotowa mapka nieba, naładowany </a:t>
            </a:r>
            <a:r>
              <a:rPr lang="pl-PL" dirty="0" err="1" smtClean="0"/>
              <a:t>smartfon</a:t>
            </a:r>
            <a:r>
              <a:rPr lang="pl-PL" dirty="0" smtClean="0"/>
              <a:t> z czerwonym ekranem np. </a:t>
            </a:r>
            <a:r>
              <a:rPr lang="pl-PL" dirty="0" err="1" smtClean="0"/>
              <a:t>Twilight</a:t>
            </a:r>
            <a:r>
              <a:rPr lang="pl-PL" dirty="0" smtClean="0"/>
              <a:t>, aplikacje astronomiczne (np. </a:t>
            </a:r>
            <a:r>
              <a:rPr lang="pl-PL" dirty="0" err="1" smtClean="0"/>
              <a:t>Sky</a:t>
            </a:r>
            <a:r>
              <a:rPr lang="pl-PL" dirty="0" smtClean="0"/>
              <a:t> Map, </a:t>
            </a:r>
            <a:r>
              <a:rPr lang="pl-PL" dirty="0" err="1" smtClean="0"/>
              <a:t>Loss</a:t>
            </a:r>
            <a:r>
              <a:rPr lang="pl-PL" dirty="0" smtClean="0"/>
              <a:t> of the </a:t>
            </a:r>
            <a:r>
              <a:rPr lang="pl-PL" dirty="0" err="1" smtClean="0"/>
              <a:t>Night</a:t>
            </a:r>
            <a:r>
              <a:rPr lang="pl-PL" dirty="0" smtClean="0"/>
              <a:t> czy inne), czołówka z czerwonym światłem, termos z gorącą herbatą (kawą), aparat fotograficzny z wężykiem spustowym, statyw, kartki białego papieru, pisaki</a:t>
            </a:r>
          </a:p>
          <a:p>
            <a:r>
              <a:rPr lang="pl-PL" dirty="0" smtClean="0"/>
              <a:t>c) Adaptacja wzroku – co to jest i dlaczego jest tak ważna i jak ją dobrze przeprowadzić</a:t>
            </a:r>
          </a:p>
          <a:p>
            <a:r>
              <a:rPr lang="pl-PL" dirty="0" smtClean="0"/>
              <a:t>d) Umiejętność rozpoznawania gwiazdozbiorów okołobiegunowych – opisana mapka przekazana wcześniej uczniom (przed obserwacjami daję podobną mapkę bez opisu i należy podpisać jak najwięcej widocznych na niej obiektów)</a:t>
            </a:r>
          </a:p>
        </p:txBody>
      </p:sp>
    </p:spTree>
    <p:extLst>
      <p:ext uri="{BB962C8B-B14F-4D97-AF65-F5344CB8AC3E}">
        <p14:creationId xmlns:p14="http://schemas.microsoft.com/office/powerpoint/2010/main" val="1733505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p:nvPr/>
        </p:nvPicPr>
        <p:blipFill rotWithShape="1">
          <a:blip r:embed="rId2"/>
          <a:srcRect l="24503" t="13176" r="26358" b="4648"/>
          <a:stretch/>
        </p:blipFill>
        <p:spPr bwMode="auto">
          <a:xfrm>
            <a:off x="1187624" y="116632"/>
            <a:ext cx="6912768" cy="66247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3483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971600" y="1700808"/>
            <a:ext cx="7200800" cy="2308324"/>
          </a:xfrm>
          <a:prstGeom prst="rect">
            <a:avLst/>
          </a:prstGeom>
        </p:spPr>
        <p:txBody>
          <a:bodyPr wrap="square">
            <a:spAutoFit/>
          </a:bodyPr>
          <a:lstStyle/>
          <a:p>
            <a:r>
              <a:rPr lang="pl-PL" dirty="0" smtClean="0"/>
              <a:t>2. Podstawy orientacji na sferze niebieskiej:</a:t>
            </a:r>
          </a:p>
          <a:p>
            <a:r>
              <a:rPr lang="pl-PL" dirty="0" smtClean="0"/>
              <a:t>a) Wyznaczanie położenia Gwiazdy Polarnej na podstawie położenia dwóch </a:t>
            </a:r>
            <a:r>
              <a:rPr lang="pl-PL" dirty="0" err="1" smtClean="0"/>
              <a:t>asteryzmów</a:t>
            </a:r>
            <a:r>
              <a:rPr lang="pl-PL" dirty="0" smtClean="0"/>
              <a:t>: Wielki i Mały Wóz</a:t>
            </a:r>
          </a:p>
          <a:p>
            <a:r>
              <a:rPr lang="pl-PL" dirty="0" smtClean="0"/>
              <a:t>b) Wyznaczanie kierunków geograficznych (N,S, W, E) – oczywiście bez użycia kompasu</a:t>
            </a:r>
          </a:p>
          <a:p>
            <a:r>
              <a:rPr lang="pl-PL" dirty="0" smtClean="0"/>
              <a:t>c) Określanie charakterystycznych punktów i linii na sferze niebieskiej (Zenit, Nadir, Biegun Niebieski, Południk Niebieski, Równik Niebieski, Oś </a:t>
            </a:r>
            <a:r>
              <a:rPr lang="pl-PL" dirty="0"/>
              <a:t>Ś</a:t>
            </a:r>
            <a:r>
              <a:rPr lang="pl-PL" dirty="0" smtClean="0"/>
              <a:t>wiata</a:t>
            </a:r>
            <a:endParaRPr lang="pl-PL" dirty="0"/>
          </a:p>
        </p:txBody>
      </p:sp>
      <p:sp>
        <p:nvSpPr>
          <p:cNvPr id="3" name="Prostokąt 2"/>
          <p:cNvSpPr/>
          <p:nvPr/>
        </p:nvSpPr>
        <p:spPr>
          <a:xfrm>
            <a:off x="395536" y="332656"/>
            <a:ext cx="8496944" cy="1200329"/>
          </a:xfrm>
          <a:prstGeom prst="rect">
            <a:avLst/>
          </a:prstGeom>
        </p:spPr>
        <p:txBody>
          <a:bodyPr wrap="square">
            <a:spAutoFit/>
          </a:bodyPr>
          <a:lstStyle/>
          <a:p>
            <a:r>
              <a:rPr lang="pl-PL" sz="2400" b="1" dirty="0" smtClean="0"/>
              <a:t>Moja pierwsza noc pod gwiazdami – zagadnienia przydatne do pierwszych nocnych zajęć obserwacyjnych z wykorzystaniem własnego oka, lornetki, i </a:t>
            </a:r>
            <a:r>
              <a:rPr lang="pl-PL" sz="2400" b="1" dirty="0" err="1" smtClean="0"/>
              <a:t>smartfona</a:t>
            </a:r>
            <a:r>
              <a:rPr lang="pl-PL" sz="2400" b="1" dirty="0" smtClean="0"/>
              <a:t> itp.</a:t>
            </a:r>
            <a:endParaRPr lang="pl-PL" sz="2400" b="1" dirty="0"/>
          </a:p>
        </p:txBody>
      </p:sp>
      <p:pic>
        <p:nvPicPr>
          <p:cNvPr id="4" name="Obraz 3"/>
          <p:cNvPicPr/>
          <p:nvPr/>
        </p:nvPicPr>
        <p:blipFill rotWithShape="1">
          <a:blip r:embed="rId2"/>
          <a:srcRect l="34570" t="28236" r="41854" b="21610"/>
          <a:stretch/>
        </p:blipFill>
        <p:spPr bwMode="auto">
          <a:xfrm>
            <a:off x="3491880" y="4009132"/>
            <a:ext cx="2520280" cy="28488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6227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528" y="188640"/>
            <a:ext cx="8424936" cy="1200329"/>
          </a:xfrm>
          <a:prstGeom prst="rect">
            <a:avLst/>
          </a:prstGeom>
        </p:spPr>
        <p:txBody>
          <a:bodyPr wrap="square">
            <a:spAutoFit/>
          </a:bodyPr>
          <a:lstStyle/>
          <a:p>
            <a:r>
              <a:rPr lang="pl-PL" sz="2400" b="1" dirty="0">
                <a:solidFill>
                  <a:prstClr val="white"/>
                </a:solidFill>
              </a:rPr>
              <a:t>Moja pierwsza noc pod gwiazdami – zagadnienia przydatne do pierwszych nocnych zajęć obserwacyjnych z wykorzystaniem własnego oka, lornetki, i </a:t>
            </a:r>
            <a:r>
              <a:rPr lang="pl-PL" sz="2400" b="1" dirty="0" err="1">
                <a:solidFill>
                  <a:prstClr val="white"/>
                </a:solidFill>
              </a:rPr>
              <a:t>smartfona</a:t>
            </a:r>
            <a:r>
              <a:rPr lang="pl-PL" sz="2400" b="1" dirty="0">
                <a:solidFill>
                  <a:prstClr val="white"/>
                </a:solidFill>
              </a:rPr>
              <a:t> </a:t>
            </a:r>
            <a:r>
              <a:rPr lang="pl-PL" sz="2400" b="1" dirty="0" err="1">
                <a:solidFill>
                  <a:prstClr val="white"/>
                </a:solidFill>
              </a:rPr>
              <a:t>itp</a:t>
            </a:r>
            <a:endParaRPr lang="pl-PL" dirty="0"/>
          </a:p>
        </p:txBody>
      </p:sp>
      <p:sp>
        <p:nvSpPr>
          <p:cNvPr id="3" name="Prostokąt 2"/>
          <p:cNvSpPr/>
          <p:nvPr/>
        </p:nvSpPr>
        <p:spPr>
          <a:xfrm>
            <a:off x="539552" y="1700808"/>
            <a:ext cx="6912768" cy="369332"/>
          </a:xfrm>
          <a:prstGeom prst="rect">
            <a:avLst/>
          </a:prstGeom>
        </p:spPr>
        <p:txBody>
          <a:bodyPr wrap="square">
            <a:spAutoFit/>
          </a:bodyPr>
          <a:lstStyle/>
          <a:p>
            <a:r>
              <a:rPr lang="pl-PL" dirty="0" smtClean="0"/>
              <a:t>d) Szacowanie odległości kątowych (czym jest odległość kątowa)</a:t>
            </a:r>
            <a:endParaRPr lang="pl-PL" dirty="0"/>
          </a:p>
        </p:txBody>
      </p:sp>
      <p:pic>
        <p:nvPicPr>
          <p:cNvPr id="4" name="Obraz 3"/>
          <p:cNvPicPr/>
          <p:nvPr/>
        </p:nvPicPr>
        <p:blipFill rotWithShape="1">
          <a:blip r:embed="rId2"/>
          <a:srcRect l="34702" t="27530" r="32053" b="35503"/>
          <a:stretch/>
        </p:blipFill>
        <p:spPr bwMode="auto">
          <a:xfrm>
            <a:off x="1871700" y="2144288"/>
            <a:ext cx="5328591" cy="3312368"/>
          </a:xfrm>
          <a:prstGeom prst="rect">
            <a:avLst/>
          </a:prstGeom>
          <a:ln>
            <a:noFill/>
          </a:ln>
          <a:extLst>
            <a:ext uri="{53640926-AAD7-44D8-BBD7-CCE9431645EC}">
              <a14:shadowObscured xmlns:a14="http://schemas.microsoft.com/office/drawing/2010/main"/>
            </a:ext>
          </a:extLst>
        </p:spPr>
      </p:pic>
      <p:sp>
        <p:nvSpPr>
          <p:cNvPr id="5" name="Prostokąt 4"/>
          <p:cNvSpPr/>
          <p:nvPr/>
        </p:nvSpPr>
        <p:spPr>
          <a:xfrm>
            <a:off x="683568" y="5661248"/>
            <a:ext cx="7488832" cy="646331"/>
          </a:xfrm>
          <a:prstGeom prst="rect">
            <a:avLst/>
          </a:prstGeom>
        </p:spPr>
        <p:txBody>
          <a:bodyPr wrap="square">
            <a:spAutoFit/>
          </a:bodyPr>
          <a:lstStyle/>
          <a:p>
            <a:r>
              <a:rPr lang="pl-PL" dirty="0" smtClean="0"/>
              <a:t>e) Określenie szerokości geograficznej miejsca obserwacji na podstawie położenia Gwiazdy Polarnej</a:t>
            </a:r>
            <a:endParaRPr lang="pl-PL" dirty="0"/>
          </a:p>
        </p:txBody>
      </p:sp>
    </p:spTree>
    <p:extLst>
      <p:ext uri="{BB962C8B-B14F-4D97-AF65-F5344CB8AC3E}">
        <p14:creationId xmlns:p14="http://schemas.microsoft.com/office/powerpoint/2010/main" val="2295471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395536" y="260648"/>
            <a:ext cx="8424936" cy="1200329"/>
          </a:xfrm>
          <a:prstGeom prst="rect">
            <a:avLst/>
          </a:prstGeom>
        </p:spPr>
        <p:txBody>
          <a:bodyPr wrap="square">
            <a:spAutoFit/>
          </a:bodyPr>
          <a:lstStyle/>
          <a:p>
            <a:pPr lvl="0"/>
            <a:r>
              <a:rPr lang="pl-PL" sz="2400" b="1" dirty="0">
                <a:solidFill>
                  <a:prstClr val="white"/>
                </a:solidFill>
              </a:rPr>
              <a:t>Moja pierwsza noc pod gwiazdami – zagadnienia przydatne do pierwszych nocnych zajęć obserwacyjnych z wykorzystaniem własnego oka, lornetki, i </a:t>
            </a:r>
            <a:r>
              <a:rPr lang="pl-PL" sz="2400" b="1" dirty="0" err="1">
                <a:solidFill>
                  <a:prstClr val="white"/>
                </a:solidFill>
              </a:rPr>
              <a:t>smartfona</a:t>
            </a:r>
            <a:r>
              <a:rPr lang="pl-PL" sz="2400" b="1" dirty="0">
                <a:solidFill>
                  <a:prstClr val="white"/>
                </a:solidFill>
              </a:rPr>
              <a:t> </a:t>
            </a:r>
            <a:r>
              <a:rPr lang="pl-PL" sz="2400" b="1" dirty="0" smtClean="0">
                <a:solidFill>
                  <a:prstClr val="white"/>
                </a:solidFill>
              </a:rPr>
              <a:t>itp.</a:t>
            </a:r>
            <a:endParaRPr lang="pl-PL" dirty="0">
              <a:solidFill>
                <a:prstClr val="white"/>
              </a:solidFill>
            </a:endParaRPr>
          </a:p>
        </p:txBody>
      </p:sp>
      <p:sp>
        <p:nvSpPr>
          <p:cNvPr id="4" name="Prostokąt 3"/>
          <p:cNvSpPr/>
          <p:nvPr/>
        </p:nvSpPr>
        <p:spPr>
          <a:xfrm>
            <a:off x="683568" y="1916832"/>
            <a:ext cx="7704856" cy="1200329"/>
          </a:xfrm>
          <a:prstGeom prst="rect">
            <a:avLst/>
          </a:prstGeom>
        </p:spPr>
        <p:txBody>
          <a:bodyPr wrap="square">
            <a:spAutoFit/>
          </a:bodyPr>
          <a:lstStyle/>
          <a:p>
            <a:r>
              <a:rPr lang="pl-PL" dirty="0" smtClean="0"/>
              <a:t>3. Określanie jasności nocnego Nieba: a) Co to jest </a:t>
            </a:r>
            <a:r>
              <a:rPr lang="pl-PL" dirty="0" err="1" smtClean="0"/>
              <a:t>magnitudo</a:t>
            </a:r>
            <a:r>
              <a:rPr lang="pl-PL" dirty="0" smtClean="0"/>
              <a:t>? (jak określać jasność widocznych obiektów na niebie) – dodatek matematyczno-astronomiczny dla średniozaawansowanych</a:t>
            </a:r>
          </a:p>
          <a:p>
            <a:r>
              <a:rPr lang="pl-PL" dirty="0" smtClean="0"/>
              <a:t>Jasność widoma i absolutna – wzór </a:t>
            </a:r>
            <a:r>
              <a:rPr lang="pl-PL" dirty="0" err="1" smtClean="0"/>
              <a:t>Pogsona</a:t>
            </a:r>
            <a:r>
              <a:rPr lang="pl-PL" dirty="0" smtClean="0"/>
              <a:t> itp.</a:t>
            </a:r>
            <a:endParaRPr lang="pl-PL" dirty="0"/>
          </a:p>
        </p:txBody>
      </p:sp>
      <p:pic>
        <p:nvPicPr>
          <p:cNvPr id="5" name="Obraz 4"/>
          <p:cNvPicPr/>
          <p:nvPr/>
        </p:nvPicPr>
        <p:blipFill rotWithShape="1">
          <a:blip r:embed="rId2"/>
          <a:srcRect l="34701" t="16000" r="34571" b="44678"/>
          <a:stretch/>
        </p:blipFill>
        <p:spPr bwMode="auto">
          <a:xfrm>
            <a:off x="2987824" y="3117161"/>
            <a:ext cx="3672408" cy="37408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9552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86960" y="116632"/>
            <a:ext cx="8496944" cy="1200329"/>
          </a:xfrm>
          <a:prstGeom prst="rect">
            <a:avLst/>
          </a:prstGeom>
        </p:spPr>
        <p:txBody>
          <a:bodyPr wrap="square">
            <a:spAutoFit/>
          </a:bodyPr>
          <a:lstStyle/>
          <a:p>
            <a:pPr lvl="0"/>
            <a:r>
              <a:rPr lang="pl-PL" sz="2400" b="1" dirty="0">
                <a:solidFill>
                  <a:prstClr val="white"/>
                </a:solidFill>
              </a:rPr>
              <a:t>Moja pierwsza noc pod gwiazdami – zagadnienia przydatne do pierwszych nocnych zajęć obserwacyjnych z wykorzystaniem własnego oka, lornetki, i </a:t>
            </a:r>
            <a:r>
              <a:rPr lang="pl-PL" sz="2400" b="1" dirty="0" err="1">
                <a:solidFill>
                  <a:prstClr val="white"/>
                </a:solidFill>
              </a:rPr>
              <a:t>smartfona</a:t>
            </a:r>
            <a:r>
              <a:rPr lang="pl-PL" sz="2400" b="1" dirty="0">
                <a:solidFill>
                  <a:prstClr val="white"/>
                </a:solidFill>
              </a:rPr>
              <a:t> itp.</a:t>
            </a:r>
            <a:endParaRPr lang="pl-PL" dirty="0">
              <a:solidFill>
                <a:prstClr val="white"/>
              </a:solidFill>
            </a:endParaRPr>
          </a:p>
        </p:txBody>
      </p:sp>
      <p:sp>
        <p:nvSpPr>
          <p:cNvPr id="3" name="Prostokąt 2"/>
          <p:cNvSpPr/>
          <p:nvPr/>
        </p:nvSpPr>
        <p:spPr>
          <a:xfrm>
            <a:off x="232672" y="1844824"/>
            <a:ext cx="8605520" cy="4493538"/>
          </a:xfrm>
          <a:prstGeom prst="rect">
            <a:avLst/>
          </a:prstGeom>
        </p:spPr>
        <p:txBody>
          <a:bodyPr wrap="square">
            <a:spAutoFit/>
          </a:bodyPr>
          <a:lstStyle/>
          <a:p>
            <a:r>
              <a:rPr lang="pl-PL" dirty="0" smtClean="0"/>
              <a:t>b) </a:t>
            </a:r>
            <a:r>
              <a:rPr lang="pl-PL" b="1" dirty="0" smtClean="0"/>
              <a:t>Co to jest jasność graniczna nieba i jak się ją wyznacza </a:t>
            </a:r>
            <a:r>
              <a:rPr lang="pl-PL" dirty="0" smtClean="0"/>
              <a:t>– </a:t>
            </a:r>
          </a:p>
          <a:p>
            <a:endParaRPr lang="pl-PL" dirty="0" smtClean="0"/>
          </a:p>
          <a:p>
            <a:r>
              <a:rPr lang="pl-PL" sz="2000" i="1" dirty="0" smtClean="0"/>
              <a:t>Jasność graniczna to jasność najsłabszych gwiazd, które możesz zobaczyć na niebie. Im ciemniejsze niebo, tym słabsze gwiazdy można dostrzec. Jeśli określimy, jakie najsłabsze gwiazdy widzimy, to oszacujemy jak ciemne jest niebo nocne. Jasność nocnego nieba silnie zależy od poziomu zanieczyszczenia świtałem. Wyznaczenie jasności granicznej jest zatem dobrą wielkością, za pomocą której możemy oszacować poziom tego zanieczyszczenia w miejscu wykonywania obserwacji, a tym samym pozwala uzyskać informację jakie obiekty możemy obserwować gołym okiem lub przy pomocy lornetki.</a:t>
            </a:r>
          </a:p>
          <a:p>
            <a:endParaRPr lang="pl-PL" dirty="0"/>
          </a:p>
          <a:p>
            <a:r>
              <a:rPr lang="pl-PL" dirty="0" smtClean="0"/>
              <a:t> c) </a:t>
            </a:r>
            <a:r>
              <a:rPr lang="pl-PL" b="1" dirty="0" smtClean="0"/>
              <a:t>Ćwiczenia praktyczne </a:t>
            </a:r>
            <a:r>
              <a:rPr lang="pl-PL" dirty="0" smtClean="0"/>
              <a:t>– w zależności od zainteresowania i potrzeb można wykonać od jednego do dwóch ćwiczeń </a:t>
            </a:r>
          </a:p>
          <a:p>
            <a:endParaRPr lang="pl-PL" dirty="0" smtClean="0"/>
          </a:p>
          <a:p>
            <a:r>
              <a:rPr lang="pl-PL" dirty="0" smtClean="0"/>
              <a:t>Zał.1 – wyznaczanie jasności granicznej </a:t>
            </a:r>
            <a:endParaRPr lang="pl-PL" dirty="0"/>
          </a:p>
        </p:txBody>
      </p:sp>
      <p:graphicFrame>
        <p:nvGraphicFramePr>
          <p:cNvPr id="4" name="Obiekt 3"/>
          <p:cNvGraphicFramePr>
            <a:graphicFrameLocks noChangeAspect="1"/>
          </p:cNvGraphicFramePr>
          <p:nvPr>
            <p:extLst>
              <p:ext uri="{D42A27DB-BD31-4B8C-83A1-F6EECF244321}">
                <p14:modId xmlns:p14="http://schemas.microsoft.com/office/powerpoint/2010/main" val="261970597"/>
              </p:ext>
            </p:extLst>
          </p:nvPr>
        </p:nvGraphicFramePr>
        <p:xfrm>
          <a:off x="1522413" y="1397000"/>
          <a:ext cx="6100762" cy="4062413"/>
        </p:xfrm>
        <a:graphic>
          <a:graphicData uri="http://schemas.openxmlformats.org/presentationml/2006/ole">
            <mc:AlternateContent xmlns:mc="http://schemas.openxmlformats.org/markup-compatibility/2006">
              <mc:Choice xmlns:v="urn:schemas-microsoft-com:vml" Requires="v">
                <p:oleObj spid="_x0000_s2063" name="Dokument" r:id="rId4" imgW="6101065" imgH="4063040" progId="Word.Document.12">
                  <p:embed/>
                </p:oleObj>
              </mc:Choice>
              <mc:Fallback>
                <p:oleObj name="Dokument" r:id="rId4" imgW="6101065" imgH="4063040" progId="Word.Document.12">
                  <p:embed/>
                  <p:pic>
                    <p:nvPicPr>
                      <p:cNvPr id="0" name=""/>
                      <p:cNvPicPr/>
                      <p:nvPr/>
                    </p:nvPicPr>
                    <p:blipFill>
                      <a:blip r:embed="rId5"/>
                      <a:stretch>
                        <a:fillRect/>
                      </a:stretch>
                    </p:blipFill>
                    <p:spPr>
                      <a:xfrm>
                        <a:off x="1522413" y="1397000"/>
                        <a:ext cx="6100762" cy="4062413"/>
                      </a:xfrm>
                      <a:prstGeom prst="rect">
                        <a:avLst/>
                      </a:prstGeom>
                    </p:spPr>
                  </p:pic>
                </p:oleObj>
              </mc:Fallback>
            </mc:AlternateContent>
          </a:graphicData>
        </a:graphic>
      </p:graphicFrame>
    </p:spTree>
    <p:extLst>
      <p:ext uri="{BB962C8B-B14F-4D97-AF65-F5344CB8AC3E}">
        <p14:creationId xmlns:p14="http://schemas.microsoft.com/office/powerpoint/2010/main" val="4089379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iekt 1"/>
          <p:cNvGraphicFramePr>
            <a:graphicFrameLocks noChangeAspect="1"/>
          </p:cNvGraphicFramePr>
          <p:nvPr>
            <p:extLst>
              <p:ext uri="{D42A27DB-BD31-4B8C-83A1-F6EECF244321}">
                <p14:modId xmlns:p14="http://schemas.microsoft.com/office/powerpoint/2010/main" val="3657972042"/>
              </p:ext>
            </p:extLst>
          </p:nvPr>
        </p:nvGraphicFramePr>
        <p:xfrm>
          <a:off x="771525" y="-1036638"/>
          <a:ext cx="7386638" cy="8677276"/>
        </p:xfrm>
        <a:graphic>
          <a:graphicData uri="http://schemas.openxmlformats.org/presentationml/2006/ole">
            <mc:AlternateContent xmlns:mc="http://schemas.openxmlformats.org/markup-compatibility/2006">
              <mc:Choice xmlns:v="urn:schemas-microsoft-com:vml" Requires="v">
                <p:oleObj spid="_x0000_s3086" name="Dokument" r:id="rId4" imgW="8552386" imgH="10020294" progId="Word.Document.12">
                  <p:embed/>
                </p:oleObj>
              </mc:Choice>
              <mc:Fallback>
                <p:oleObj name="Dokument" r:id="rId4" imgW="8552386" imgH="10020294" progId="Word.Document.12">
                  <p:embed/>
                  <p:pic>
                    <p:nvPicPr>
                      <p:cNvPr id="0" name="Obiekt 4"/>
                      <p:cNvPicPr>
                        <a:picLocks noChangeAspect="1" noChangeArrowheads="1"/>
                      </p:cNvPicPr>
                      <p:nvPr/>
                    </p:nvPicPr>
                    <p:blipFill>
                      <a:blip r:embed="rId5"/>
                      <a:srcRect/>
                      <a:stretch>
                        <a:fillRect/>
                      </a:stretch>
                    </p:blipFill>
                    <p:spPr bwMode="auto">
                      <a:xfrm>
                        <a:off x="771525" y="-1036638"/>
                        <a:ext cx="7386638" cy="867727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26357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0"/>
            <a:ext cx="82809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84841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rny">
  <a:themeElements>
    <a:clrScheme name="Elementarny">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rny">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rny">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164</TotalTime>
  <Words>911</Words>
  <Application>Microsoft Office PowerPoint</Application>
  <PresentationFormat>Pokaz na ekranie (4:3)</PresentationFormat>
  <Paragraphs>51</Paragraphs>
  <Slides>18</Slides>
  <Notes>0</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18</vt:i4>
      </vt:variant>
    </vt:vector>
  </HeadingPairs>
  <TitlesOfParts>
    <vt:vector size="20" baseType="lpstr">
      <vt:lpstr>Elementarny</vt:lpstr>
      <vt:lpstr>Dokument</vt:lpstr>
      <vt:lpstr>Mój pierwszy raz…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Dokumentacja fotograficzna z zajęć praktycznych - dziennych i nocnych</vt:lpstr>
      <vt:lpstr>Przykładowe fotografie wykonane przez uczniów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Mój pierwszy raz… </dc:title>
  <dc:creator>Robert Góra</dc:creator>
  <cp:lastModifiedBy>Robert Góra</cp:lastModifiedBy>
  <cp:revision>21</cp:revision>
  <dcterms:created xsi:type="dcterms:W3CDTF">2020-06-28T17:24:20Z</dcterms:created>
  <dcterms:modified xsi:type="dcterms:W3CDTF">2020-07-05T16:48:19Z</dcterms:modified>
</cp:coreProperties>
</file>